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sldIdLst>
    <p:sldId id="260" r:id="rId2"/>
    <p:sldId id="304" r:id="rId3"/>
    <p:sldId id="305" r:id="rId4"/>
    <p:sldId id="306" r:id="rId5"/>
    <p:sldId id="307" r:id="rId6"/>
    <p:sldId id="308" r:id="rId7"/>
    <p:sldId id="311" r:id="rId8"/>
    <p:sldId id="287" r:id="rId9"/>
    <p:sldId id="325" r:id="rId10"/>
    <p:sldId id="309" r:id="rId11"/>
    <p:sldId id="292" r:id="rId12"/>
    <p:sldId id="293" r:id="rId13"/>
    <p:sldId id="294" r:id="rId14"/>
    <p:sldId id="296" r:id="rId15"/>
    <p:sldId id="299" r:id="rId16"/>
    <p:sldId id="301" r:id="rId17"/>
    <p:sldId id="310" r:id="rId18"/>
    <p:sldId id="269" r:id="rId19"/>
    <p:sldId id="256" r:id="rId20"/>
    <p:sldId id="257" r:id="rId21"/>
    <p:sldId id="258" r:id="rId22"/>
    <p:sldId id="259" r:id="rId23"/>
    <p:sldId id="312" r:id="rId24"/>
    <p:sldId id="313" r:id="rId25"/>
    <p:sldId id="326" r:id="rId26"/>
    <p:sldId id="327" r:id="rId27"/>
    <p:sldId id="328" r:id="rId28"/>
    <p:sldId id="329" r:id="rId29"/>
    <p:sldId id="330" r:id="rId30"/>
    <p:sldId id="314" r:id="rId31"/>
    <p:sldId id="315" r:id="rId32"/>
    <p:sldId id="316" r:id="rId33"/>
    <p:sldId id="321" r:id="rId34"/>
    <p:sldId id="320" r:id="rId35"/>
    <p:sldId id="324" r:id="rId36"/>
    <p:sldId id="262" r:id="rId37"/>
    <p:sldId id="261" r:id="rId38"/>
    <p:sldId id="263"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103" autoAdjust="0"/>
  </p:normalViewPr>
  <p:slideViewPr>
    <p:cSldViewPr snapToGrid="0" snapToObjects="1">
      <p:cViewPr varScale="1">
        <p:scale>
          <a:sx n="73" d="100"/>
          <a:sy n="73" d="100"/>
        </p:scale>
        <p:origin x="-912"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32"/>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printerSettings" Target="printerSettings/printerSettings1.bin"/><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9088D9-6209-D045-BF6B-2DAA4B496C35}" type="datetimeFigureOut">
              <a:rPr lang="en-US" smtClean="0"/>
              <a:t>9/21/16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3F04C3-08FE-AB4A-987D-93ED4DB9FA2A}" type="slidenum">
              <a:rPr lang="en-US" smtClean="0"/>
              <a:t>‹#›</a:t>
            </a:fld>
            <a:endParaRPr lang="en-US"/>
          </a:p>
        </p:txBody>
      </p:sp>
    </p:spTree>
    <p:extLst>
      <p:ext uri="{BB962C8B-B14F-4D97-AF65-F5344CB8AC3E}">
        <p14:creationId xmlns:p14="http://schemas.microsoft.com/office/powerpoint/2010/main" val="41173065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85A117F-7EB6-A740-9C8B-28FE141E48EA}" type="slidenum">
              <a:rPr lang="en-US"/>
              <a:pPr eaLnBrk="1" hangingPunct="1"/>
              <a:t>6</a:t>
            </a:fld>
            <a:endParaRPr lang="en-US"/>
          </a:p>
        </p:txBody>
      </p:sp>
      <p:sp>
        <p:nvSpPr>
          <p:cNvPr id="2048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spcBef>
                <a:spcPct val="0"/>
              </a:spcBef>
            </a:pPr>
            <a:endParaRPr lang="en-US">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Zund</a:t>
            </a:r>
            <a:r>
              <a:rPr lang="en-US" dirty="0" smtClean="0"/>
              <a:t>-Up</a:t>
            </a:r>
            <a:r>
              <a:rPr lang="en-US" i="1" dirty="0" smtClean="0"/>
              <a:t>, Great Vienna Auto-Expander</a:t>
            </a:r>
            <a:r>
              <a:rPr lang="en-US" dirty="0" smtClean="0"/>
              <a:t>,</a:t>
            </a:r>
            <a:r>
              <a:rPr lang="en-US" baseline="0" dirty="0" smtClean="0"/>
              <a:t> 1969</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36</a:t>
            </a:fld>
            <a:endParaRPr lang="en-US"/>
          </a:p>
        </p:txBody>
      </p:sp>
    </p:spTree>
    <p:extLst>
      <p:ext uri="{BB962C8B-B14F-4D97-AF65-F5344CB8AC3E}">
        <p14:creationId xmlns:p14="http://schemas.microsoft.com/office/powerpoint/2010/main" val="84145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Archigram</a:t>
            </a:r>
            <a:r>
              <a:rPr lang="en-US" dirty="0" smtClean="0"/>
              <a:t>,</a:t>
            </a:r>
            <a:r>
              <a:rPr lang="en-US" baseline="0" dirty="0" smtClean="0"/>
              <a:t> Ron </a:t>
            </a:r>
            <a:r>
              <a:rPr lang="en-US" baseline="0" dirty="0" err="1" smtClean="0"/>
              <a:t>Harron</a:t>
            </a:r>
            <a:r>
              <a:rPr lang="en-US" dirty="0" smtClean="0"/>
              <a:t>, </a:t>
            </a:r>
            <a:r>
              <a:rPr lang="en-US" i="1" dirty="0" smtClean="0"/>
              <a:t>Walking City, </a:t>
            </a:r>
            <a:r>
              <a:rPr lang="en-US" dirty="0" smtClean="0"/>
              <a:t>1964</a:t>
            </a:r>
          </a:p>
          <a:p>
            <a:endParaRPr lang="en-US" dirty="0" smtClean="0"/>
          </a:p>
          <a:p>
            <a:r>
              <a:rPr lang="en-US" dirty="0" smtClean="0"/>
              <a:t>With their own intelligence, this</a:t>
            </a:r>
            <a:r>
              <a:rPr lang="en-US" baseline="0" dirty="0" smtClean="0"/>
              <a:t> city</a:t>
            </a:r>
            <a:r>
              <a:rPr lang="en-US" dirty="0" smtClean="0"/>
              <a:t> could freely roam the world, moving to wherever their resources or manufacturing abilities were needed. Various walking cities could interconnect with each other to form larger 'walking metropolises' when needed, and then disperse when their concentrated power was no longer necessary. Individual buildings or structures could also be mobile, moving wherever their owner wanted or needs dictated.</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37</a:t>
            </a:fld>
            <a:endParaRPr lang="en-US"/>
          </a:p>
        </p:txBody>
      </p:sp>
    </p:spTree>
    <p:extLst>
      <p:ext uri="{BB962C8B-B14F-4D97-AF65-F5344CB8AC3E}">
        <p14:creationId xmlns:p14="http://schemas.microsoft.com/office/powerpoint/2010/main" val="24700661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Super Studio, Continuous Monument</a:t>
            </a:r>
            <a:r>
              <a:rPr lang="en-US" baseline="0" dirty="0" smtClean="0"/>
              <a:t> 1969</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38</a:t>
            </a:fld>
            <a:endParaRPr lang="en-US"/>
          </a:p>
        </p:txBody>
      </p:sp>
    </p:spTree>
    <p:extLst>
      <p:ext uri="{BB962C8B-B14F-4D97-AF65-F5344CB8AC3E}">
        <p14:creationId xmlns:p14="http://schemas.microsoft.com/office/powerpoint/2010/main" val="2567789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dada, response to </a:t>
            </a:r>
            <a:r>
              <a:rPr lang="en-US" baseline="0" dirty="0" smtClean="0"/>
              <a:t>:</a:t>
            </a:r>
          </a:p>
          <a:p>
            <a:pPr marL="228600" indent="-228600">
              <a:buAutoNum type="arabicPeriod"/>
            </a:pPr>
            <a:r>
              <a:rPr lang="en-US" baseline="0" dirty="0" smtClean="0"/>
              <a:t>advertising in the urban fabric (billboards for the first time)</a:t>
            </a:r>
          </a:p>
          <a:p>
            <a:pPr marL="228600" indent="-228600">
              <a:buAutoNum type="arabicPeriod"/>
            </a:pPr>
            <a:r>
              <a:rPr lang="en-US" baseline="0" dirty="0" smtClean="0"/>
              <a:t>industrialism</a:t>
            </a:r>
          </a:p>
          <a:p>
            <a:pPr marL="228600" indent="-228600">
              <a:buAutoNum type="arabicPeriod"/>
            </a:pPr>
            <a:r>
              <a:rPr lang="en-US" baseline="0" dirty="0" err="1" smtClean="0"/>
              <a:t>freudian</a:t>
            </a:r>
            <a:r>
              <a:rPr lang="en-US" baseline="0" dirty="0" smtClean="0"/>
              <a:t> theory</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9</a:t>
            </a:fld>
            <a:endParaRPr lang="en-US"/>
          </a:p>
        </p:txBody>
      </p:sp>
    </p:spTree>
    <p:extLst>
      <p:ext uri="{BB962C8B-B14F-4D97-AF65-F5344CB8AC3E}">
        <p14:creationId xmlns:p14="http://schemas.microsoft.com/office/powerpoint/2010/main" val="359897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5BBE502-4385-8A46-A59B-58F36BFDC042}" type="slidenum">
              <a:rPr lang="en-US"/>
              <a:pPr eaLnBrk="1" hangingPunct="1"/>
              <a:t>11</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E3710B1-7D90-8642-B63B-89A4BFC47E43}" type="slidenum">
              <a:rPr lang="en-US"/>
              <a:pPr eaLnBrk="1" hangingPunct="1"/>
              <a:t>12</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ECB8FDB-719C-1C4F-813C-E91C0E26907D}" type="slidenum">
              <a:rPr lang="en-US"/>
              <a:pPr eaLnBrk="1" hangingPunct="1"/>
              <a:t>13</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5DF14C6-3B7D-4C43-99B3-CD19040D9300}" type="slidenum">
              <a:rPr lang="en-US"/>
              <a:pPr eaLnBrk="1" hangingPunct="1"/>
              <a:t>14</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5D038B5-DC34-D747-881E-8401E675FC12}" type="slidenum">
              <a:rPr lang="en-US"/>
              <a:pPr eaLnBrk="1" hangingPunct="1"/>
              <a:t>15</a:t>
            </a:fld>
            <a:endParaRPr 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ADC166A-660E-7347-84E2-85E0DDC22681}" type="slidenum">
              <a:rPr lang="en-US"/>
              <a:pPr eaLnBrk="1" hangingPunct="1"/>
              <a:t>16</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18</a:t>
            </a:fld>
            <a:endParaRPr lang="en-US"/>
          </a:p>
        </p:txBody>
      </p:sp>
    </p:spTree>
    <p:extLst>
      <p:ext uri="{BB962C8B-B14F-4D97-AF65-F5344CB8AC3E}">
        <p14:creationId xmlns:p14="http://schemas.microsoft.com/office/powerpoint/2010/main" val="885396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1B01CB6A-5154-CD48-9EB4-8E751B24386F}" type="slidenum">
              <a:rPr lang="en-US"/>
              <a:pPr/>
              <a:t>‹#›</a:t>
            </a:fld>
            <a:endParaRPr lang="en-US"/>
          </a:p>
        </p:txBody>
      </p:sp>
    </p:spTree>
    <p:extLst>
      <p:ext uri="{BB962C8B-B14F-4D97-AF65-F5344CB8AC3E}">
        <p14:creationId xmlns:p14="http://schemas.microsoft.com/office/powerpoint/2010/main" val="2435618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9/21/16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9/21/16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9/21/16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9/21/16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9/21/16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9/21/16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9/21/16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9/21/16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art21.org/videos/short-oliver-herring-task" TargetMode="External"/><Relationship Id="rId3" Type="http://schemas.openxmlformats.org/officeDocument/2006/relationships/hyperlink" Target="https://www.youtube.com/watch?v=8iCM-YIjyHE"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3.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1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1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1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3.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vimeo.com/47457051"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4.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5.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7.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8.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3.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34.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5.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6" Type="http://schemas.openxmlformats.org/officeDocument/2006/relationships/image" Target="../media/image8.jpeg"/><Relationship Id="rId7" Type="http://schemas.openxmlformats.org/officeDocument/2006/relationships/image" Target="../media/image9.jpeg"/><Relationship Id="rId8" Type="http://schemas.openxmlformats.org/officeDocument/2006/relationships/image" Target="../media/image10.jpeg"/><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1943172" y="2799808"/>
            <a:ext cx="4771571" cy="1477328"/>
          </a:xfrm>
          <a:prstGeom prst="rect">
            <a:avLst/>
          </a:prstGeom>
          <a:noFill/>
        </p:spPr>
        <p:txBody>
          <a:bodyPr wrap="none" rtlCol="0">
            <a:spAutoFit/>
          </a:bodyPr>
          <a:lstStyle/>
          <a:p>
            <a:r>
              <a:rPr lang="en-US" dirty="0" smtClean="0"/>
              <a:t>Oliver Herring  </a:t>
            </a:r>
            <a:r>
              <a:rPr lang="en-US" dirty="0" smtClean="0">
                <a:hlinkClick r:id="rId2"/>
              </a:rPr>
              <a:t>TASK 2002</a:t>
            </a:r>
            <a:endParaRPr lang="en-US" dirty="0" smtClean="0"/>
          </a:p>
          <a:p>
            <a:endParaRPr lang="en-US" i="1" dirty="0"/>
          </a:p>
          <a:p>
            <a:r>
              <a:rPr lang="en-US" i="1" dirty="0" smtClean="0"/>
              <a:t>derived from Alan </a:t>
            </a:r>
            <a:r>
              <a:rPr lang="en-US" i="1" dirty="0" err="1" smtClean="0"/>
              <a:t>Kaprow’s</a:t>
            </a:r>
            <a:r>
              <a:rPr lang="en-US" i="1" dirty="0" smtClean="0"/>
              <a:t> 1960s “happenings”</a:t>
            </a:r>
          </a:p>
          <a:p>
            <a:endParaRPr lang="en-US" i="1" dirty="0"/>
          </a:p>
          <a:p>
            <a:r>
              <a:rPr lang="en-US" dirty="0" smtClean="0">
                <a:hlinkClick r:id="rId3"/>
              </a:rPr>
              <a:t>How to Make a Happening, Allan </a:t>
            </a:r>
            <a:r>
              <a:rPr lang="en-US" dirty="0" err="1" smtClean="0">
                <a:hlinkClick r:id="rId3"/>
              </a:rPr>
              <a:t>Kaprow</a:t>
            </a:r>
            <a:r>
              <a:rPr lang="en-US" dirty="0" smtClean="0">
                <a:hlinkClick r:id="rId3"/>
              </a:rPr>
              <a:t> (1966)</a:t>
            </a:r>
            <a:r>
              <a:rPr lang="en-US" i="1" dirty="0" smtClean="0">
                <a:hlinkClick r:id="rId3"/>
              </a:rPr>
              <a:t> </a:t>
            </a:r>
            <a:endParaRPr lang="en-US" i="1" dirty="0"/>
          </a:p>
        </p:txBody>
      </p:sp>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3213119" y="2998702"/>
            <a:ext cx="2540542" cy="646331"/>
          </a:xfrm>
          <a:prstGeom prst="rect">
            <a:avLst/>
          </a:prstGeom>
          <a:noFill/>
        </p:spPr>
        <p:txBody>
          <a:bodyPr wrap="none" rtlCol="0">
            <a:spAutoFit/>
          </a:bodyPr>
          <a:lstStyle/>
          <a:p>
            <a:r>
              <a:rPr lang="en-US" dirty="0" smtClean="0"/>
              <a:t>Robert </a:t>
            </a:r>
            <a:r>
              <a:rPr lang="en-US" dirty="0" err="1" smtClean="0"/>
              <a:t>Heinecken</a:t>
            </a:r>
            <a:endParaRPr lang="en-US" dirty="0" smtClean="0"/>
          </a:p>
          <a:p>
            <a:r>
              <a:rPr lang="en-US" i="1" dirty="0"/>
              <a:t>Recto/</a:t>
            </a:r>
            <a:r>
              <a:rPr lang="en-US" i="1" dirty="0" smtClean="0"/>
              <a:t>Verso </a:t>
            </a:r>
            <a:r>
              <a:rPr lang="en-US" dirty="0" smtClean="0"/>
              <a:t>(1970s -80s)</a:t>
            </a:r>
            <a:endParaRPr lang="en-US" dirty="0"/>
          </a:p>
        </p:txBody>
      </p:sp>
    </p:spTree>
    <p:extLst>
      <p:ext uri="{BB962C8B-B14F-4D97-AF65-F5344CB8AC3E}">
        <p14:creationId xmlns:p14="http://schemas.microsoft.com/office/powerpoint/2010/main" val="169301453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rv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143000"/>
            <a:ext cx="45688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43932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rv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914400"/>
            <a:ext cx="4024313" cy="534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00912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rv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33400"/>
            <a:ext cx="3838575"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359388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rv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838200"/>
            <a:ext cx="3914775" cy="532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004966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rv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838200"/>
            <a:ext cx="4400550"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72241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rv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990600"/>
            <a:ext cx="3967163" cy="520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591206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2019675" y="3766357"/>
            <a:ext cx="3445850" cy="923330"/>
          </a:xfrm>
          <a:prstGeom prst="rect">
            <a:avLst/>
          </a:prstGeom>
          <a:noFill/>
        </p:spPr>
        <p:txBody>
          <a:bodyPr wrap="none" rtlCol="0">
            <a:spAutoFit/>
          </a:bodyPr>
          <a:lstStyle/>
          <a:p>
            <a:r>
              <a:rPr lang="en-US" dirty="0" smtClean="0"/>
              <a:t>Red Grooms</a:t>
            </a:r>
          </a:p>
          <a:p>
            <a:r>
              <a:rPr lang="en-US" dirty="0" smtClean="0"/>
              <a:t>pop artists, collage and installation</a:t>
            </a:r>
          </a:p>
          <a:p>
            <a:r>
              <a:rPr lang="en-US" dirty="0" smtClean="0"/>
              <a:t>1990s</a:t>
            </a:r>
            <a:endParaRPr lang="en-US" dirty="0"/>
          </a:p>
        </p:txBody>
      </p:sp>
    </p:spTree>
    <p:extLst>
      <p:ext uri="{BB962C8B-B14F-4D97-AF65-F5344CB8AC3E}">
        <p14:creationId xmlns:p14="http://schemas.microsoft.com/office/powerpoint/2010/main" val="289776989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7_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406" y="0"/>
            <a:ext cx="8489594" cy="6858000"/>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17_4-1024x93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42" y="0"/>
            <a:ext cx="7478799" cy="6858000"/>
          </a:xfrm>
          <a:prstGeom prst="rect">
            <a:avLst/>
          </a:prstGeom>
        </p:spPr>
      </p:pic>
    </p:spTree>
    <p:extLst>
      <p:ext uri="{BB962C8B-B14F-4D97-AF65-F5344CB8AC3E}">
        <p14:creationId xmlns:p14="http://schemas.microsoft.com/office/powerpoint/2010/main" val="144713835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5791200"/>
            <a:ext cx="7772400" cy="1143000"/>
          </a:xfrm>
        </p:spPr>
        <p:txBody>
          <a:bodyPr/>
          <a:lstStyle/>
          <a:p>
            <a:pPr algn="l" eaLnBrk="1" hangingPunct="1"/>
            <a:r>
              <a:rPr lang="en-US" sz="1000">
                <a:solidFill>
                  <a:schemeClr val="bg1"/>
                </a:solidFill>
                <a:latin typeface="Arial" charset="0"/>
              </a:rPr>
              <a:t>"TASK at the Former Federal </a:t>
            </a:r>
            <a:br>
              <a:rPr lang="en-US" sz="1000">
                <a:solidFill>
                  <a:schemeClr val="bg1"/>
                </a:solidFill>
                <a:latin typeface="Arial" charset="0"/>
              </a:rPr>
            </a:br>
            <a:r>
              <a:rPr lang="en-US" sz="1000">
                <a:solidFill>
                  <a:schemeClr val="bg1"/>
                </a:solidFill>
                <a:latin typeface="Arial" charset="0"/>
              </a:rPr>
              <a:t>Security Bank"</a:t>
            </a:r>
            <a:br>
              <a:rPr lang="en-US" sz="1000">
                <a:solidFill>
                  <a:schemeClr val="bg1"/>
                </a:solidFill>
                <a:latin typeface="Arial" charset="0"/>
              </a:rPr>
            </a:br>
            <a:r>
              <a:rPr lang="en-US" sz="1000">
                <a:solidFill>
                  <a:schemeClr val="bg1"/>
                </a:solidFill>
                <a:latin typeface="Arial" charset="0"/>
              </a:rPr>
              <a:t>2003</a:t>
            </a:r>
            <a:br>
              <a:rPr lang="en-US" sz="1000">
                <a:solidFill>
                  <a:schemeClr val="bg1"/>
                </a:solidFill>
                <a:latin typeface="Arial" charset="0"/>
              </a:rPr>
            </a:br>
            <a:r>
              <a:rPr lang="en-US" sz="1000">
                <a:solidFill>
                  <a:schemeClr val="bg1"/>
                </a:solidFill>
                <a:latin typeface="Arial" charset="0"/>
              </a:rPr>
              <a:t>January 31, 2003, 5 to 10pm </a:t>
            </a:r>
            <a:br>
              <a:rPr lang="en-US" sz="1000">
                <a:solidFill>
                  <a:schemeClr val="bg1"/>
                </a:solidFill>
                <a:latin typeface="Arial" charset="0"/>
              </a:rPr>
            </a:br>
            <a:r>
              <a:rPr lang="en-US" sz="1000">
                <a:solidFill>
                  <a:schemeClr val="bg1"/>
                </a:solidFill>
                <a:latin typeface="Arial" charset="0"/>
              </a:rPr>
              <a:t>with two short intermissions, </a:t>
            </a:r>
            <a:br>
              <a:rPr lang="en-US" sz="1000">
                <a:solidFill>
                  <a:schemeClr val="bg1"/>
                </a:solidFill>
                <a:latin typeface="Arial" charset="0"/>
              </a:rPr>
            </a:br>
            <a:r>
              <a:rPr lang="en-US" sz="1000">
                <a:solidFill>
                  <a:schemeClr val="bg1"/>
                </a:solidFill>
                <a:latin typeface="Arial" charset="0"/>
              </a:rPr>
              <a:t>Lake Worth, FL</a:t>
            </a:r>
            <a:endParaRPr lang="en-US">
              <a:latin typeface="Arial" charset="0"/>
            </a:endParaRPr>
          </a:p>
        </p:txBody>
      </p:sp>
      <p:pic>
        <p:nvPicPr>
          <p:cNvPr id="205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4563" y="76200"/>
            <a:ext cx="5100637"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8572376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17_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093619"/>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7_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472" y="-2753910"/>
            <a:ext cx="6981041" cy="10481798"/>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ooms-Red-Ruckus-CIG-1-wpcompressed-686x38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365" y="624099"/>
            <a:ext cx="9277544" cy="5220309"/>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2019675" y="3766357"/>
            <a:ext cx="1368571" cy="646331"/>
          </a:xfrm>
          <a:prstGeom prst="rect">
            <a:avLst/>
          </a:prstGeom>
          <a:noFill/>
        </p:spPr>
        <p:txBody>
          <a:bodyPr wrap="none" rtlCol="0">
            <a:spAutoFit/>
          </a:bodyPr>
          <a:lstStyle/>
          <a:p>
            <a:r>
              <a:rPr lang="en-US" dirty="0" smtClean="0"/>
              <a:t>James Nares</a:t>
            </a:r>
          </a:p>
          <a:p>
            <a:r>
              <a:rPr lang="en-US" i="1" dirty="0" smtClean="0">
                <a:hlinkClick r:id="rId2"/>
              </a:rPr>
              <a:t>Street</a:t>
            </a:r>
            <a:r>
              <a:rPr lang="en-US" dirty="0" smtClean="0">
                <a:hlinkClick r:id="rId2"/>
              </a:rPr>
              <a:t> </a:t>
            </a:r>
            <a:r>
              <a:rPr lang="en-US" i="1" dirty="0"/>
              <a:t> </a:t>
            </a:r>
            <a:r>
              <a:rPr lang="en-US" dirty="0" smtClean="0"/>
              <a:t>2012</a:t>
            </a:r>
            <a:endParaRPr lang="en-US" dirty="0"/>
          </a:p>
        </p:txBody>
      </p:sp>
    </p:spTree>
    <p:extLst>
      <p:ext uri="{BB962C8B-B14F-4D97-AF65-F5344CB8AC3E}">
        <p14:creationId xmlns:p14="http://schemas.microsoft.com/office/powerpoint/2010/main" val="24056738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457200" y="3421857"/>
            <a:ext cx="8229600" cy="1058997"/>
          </a:xfrm>
        </p:spPr>
        <p:txBody>
          <a:bodyPr/>
          <a:lstStyle/>
          <a:p>
            <a:pPr>
              <a:buFontTx/>
              <a:buNone/>
            </a:pPr>
            <a:r>
              <a:rPr lang="en-US" sz="2000" dirty="0"/>
              <a:t>Michael Wolf</a:t>
            </a:r>
          </a:p>
          <a:p>
            <a:pPr>
              <a:buFontTx/>
              <a:buNone/>
            </a:pPr>
            <a:r>
              <a:rPr lang="en-US" sz="1800" u="sng" dirty="0" smtClean="0"/>
              <a:t>Tokyo Compression </a:t>
            </a:r>
            <a:r>
              <a:rPr lang="en-US" sz="1800" dirty="0" smtClean="0"/>
              <a:t> (2012)</a:t>
            </a:r>
            <a:endParaRPr lang="en-US" sz="1800" u="sng" dirty="0"/>
          </a:p>
        </p:txBody>
      </p:sp>
    </p:spTree>
    <p:extLst>
      <p:ext uri="{BB962C8B-B14F-4D97-AF65-F5344CB8AC3E}">
        <p14:creationId xmlns:p14="http://schemas.microsoft.com/office/powerpoint/2010/main" val="394567411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3200" y="6146800"/>
            <a:ext cx="2211663" cy="369332"/>
          </a:xfrm>
          <a:prstGeom prst="rect">
            <a:avLst/>
          </a:prstGeom>
          <a:noFill/>
        </p:spPr>
        <p:txBody>
          <a:bodyPr wrap="none" rtlCol="0">
            <a:spAutoFit/>
          </a:bodyPr>
          <a:lstStyle/>
          <a:p>
            <a:r>
              <a:rPr lang="en-US" dirty="0" smtClean="0">
                <a:solidFill>
                  <a:srgbClr val="FFFFFF"/>
                </a:solidFill>
              </a:rPr>
              <a:t>Tokyo Compression</a:t>
            </a:r>
            <a:endParaRPr lang="en-US" dirty="0">
              <a:solidFill>
                <a:srgbClr val="FFFFFF"/>
              </a:solidFill>
            </a:endParaRPr>
          </a:p>
        </p:txBody>
      </p:sp>
      <p:pic>
        <p:nvPicPr>
          <p:cNvPr id="5" name="Picture 4" descr="Tokyo_Compression-1.jpg.CROP.article920-lar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5655365"/>
          </a:xfrm>
          <a:prstGeom prst="rect">
            <a:avLst/>
          </a:prstGeom>
        </p:spPr>
      </p:pic>
    </p:spTree>
    <p:extLst>
      <p:ext uri="{BB962C8B-B14F-4D97-AF65-F5344CB8AC3E}">
        <p14:creationId xmlns:p14="http://schemas.microsoft.com/office/powerpoint/2010/main" val="422708401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side-tokyo-subway-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0"/>
            <a:ext cx="5484254" cy="6858000"/>
          </a:xfrm>
          <a:prstGeom prst="rect">
            <a:avLst/>
          </a:prstGeom>
        </p:spPr>
      </p:pic>
    </p:spTree>
    <p:extLst>
      <p:ext uri="{BB962C8B-B14F-4D97-AF65-F5344CB8AC3E}">
        <p14:creationId xmlns:p14="http://schemas.microsoft.com/office/powerpoint/2010/main" val="1959080921"/>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kyo-compression-1%255B3%255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24" y="225955"/>
            <a:ext cx="8943975" cy="5581493"/>
          </a:xfrm>
          <a:prstGeom prst="rect">
            <a:avLst/>
          </a:prstGeom>
        </p:spPr>
      </p:pic>
    </p:spTree>
    <p:extLst>
      <p:ext uri="{BB962C8B-B14F-4D97-AF65-F5344CB8AC3E}">
        <p14:creationId xmlns:p14="http://schemas.microsoft.com/office/powerpoint/2010/main" val="131224916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side-tokyo-subway-0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473" y="0"/>
            <a:ext cx="5484254" cy="6858000"/>
          </a:xfrm>
          <a:prstGeom prst="rect">
            <a:avLst/>
          </a:prstGeom>
        </p:spPr>
      </p:pic>
    </p:spTree>
    <p:extLst>
      <p:ext uri="{BB962C8B-B14F-4D97-AF65-F5344CB8AC3E}">
        <p14:creationId xmlns:p14="http://schemas.microsoft.com/office/powerpoint/2010/main" val="62207587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457200" y="3421857"/>
            <a:ext cx="8229600" cy="1058997"/>
          </a:xfrm>
        </p:spPr>
        <p:txBody>
          <a:bodyPr/>
          <a:lstStyle/>
          <a:p>
            <a:pPr>
              <a:buFontTx/>
              <a:buNone/>
            </a:pPr>
            <a:r>
              <a:rPr lang="en-US" sz="2000">
                <a:solidFill>
                  <a:schemeClr val="bg1"/>
                </a:solidFill>
              </a:rPr>
              <a:t>Michael Wolf</a:t>
            </a:r>
          </a:p>
          <a:p>
            <a:pPr>
              <a:buFontTx/>
              <a:buNone/>
            </a:pPr>
            <a:r>
              <a:rPr lang="en-US" sz="1800" u="sng">
                <a:solidFill>
                  <a:schemeClr val="bg1"/>
                </a:solidFill>
              </a:rPr>
              <a:t>Hong Kong: front door/ back door</a:t>
            </a:r>
            <a:r>
              <a:rPr lang="en-US" sz="1800">
                <a:solidFill>
                  <a:schemeClr val="bg1"/>
                </a:solidFill>
              </a:rPr>
              <a:t>, New York, Thames &amp; Hudson, 2005.</a:t>
            </a:r>
            <a:endParaRPr lang="en-US" sz="1800" u="sng">
              <a:solidFill>
                <a:schemeClr val="bg1"/>
              </a:solidFill>
            </a:endParaRPr>
          </a:p>
        </p:txBody>
      </p:sp>
    </p:spTree>
    <p:extLst>
      <p:ext uri="{BB962C8B-B14F-4D97-AF65-F5344CB8AC3E}">
        <p14:creationId xmlns:p14="http://schemas.microsoft.com/office/powerpoint/2010/main" val="257179060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5791200"/>
            <a:ext cx="7772400" cy="1143000"/>
          </a:xfrm>
        </p:spPr>
        <p:txBody>
          <a:bodyPr/>
          <a:lstStyle/>
          <a:p>
            <a:pPr algn="l" eaLnBrk="1" hangingPunct="1"/>
            <a:r>
              <a:rPr lang="en-US" sz="1000">
                <a:solidFill>
                  <a:schemeClr val="bg1"/>
                </a:solidFill>
                <a:latin typeface="Arial" charset="0"/>
              </a:rPr>
              <a:t>"TASK at the Former Federal </a:t>
            </a:r>
            <a:br>
              <a:rPr lang="en-US" sz="1000">
                <a:solidFill>
                  <a:schemeClr val="bg1"/>
                </a:solidFill>
                <a:latin typeface="Arial" charset="0"/>
              </a:rPr>
            </a:br>
            <a:r>
              <a:rPr lang="en-US" sz="1000">
                <a:solidFill>
                  <a:schemeClr val="bg1"/>
                </a:solidFill>
                <a:latin typeface="Arial" charset="0"/>
              </a:rPr>
              <a:t>Security Bank"</a:t>
            </a:r>
            <a:br>
              <a:rPr lang="en-US" sz="1000">
                <a:solidFill>
                  <a:schemeClr val="bg1"/>
                </a:solidFill>
                <a:latin typeface="Arial" charset="0"/>
              </a:rPr>
            </a:br>
            <a:r>
              <a:rPr lang="en-US" sz="1000">
                <a:solidFill>
                  <a:schemeClr val="bg1"/>
                </a:solidFill>
                <a:latin typeface="Arial" charset="0"/>
              </a:rPr>
              <a:t>2003</a:t>
            </a:r>
            <a:br>
              <a:rPr lang="en-US" sz="1000">
                <a:solidFill>
                  <a:schemeClr val="bg1"/>
                </a:solidFill>
                <a:latin typeface="Arial" charset="0"/>
              </a:rPr>
            </a:br>
            <a:r>
              <a:rPr lang="en-US" sz="1000">
                <a:solidFill>
                  <a:schemeClr val="bg1"/>
                </a:solidFill>
                <a:latin typeface="Arial" charset="0"/>
              </a:rPr>
              <a:t>January 31, 2003, 5 to 10pm </a:t>
            </a:r>
            <a:br>
              <a:rPr lang="en-US" sz="1000">
                <a:solidFill>
                  <a:schemeClr val="bg1"/>
                </a:solidFill>
                <a:latin typeface="Arial" charset="0"/>
              </a:rPr>
            </a:br>
            <a:r>
              <a:rPr lang="en-US" sz="1000">
                <a:solidFill>
                  <a:schemeClr val="bg1"/>
                </a:solidFill>
                <a:latin typeface="Arial" charset="0"/>
              </a:rPr>
              <a:t>with two short intermissions, </a:t>
            </a:r>
            <a:br>
              <a:rPr lang="en-US" sz="1000">
                <a:solidFill>
                  <a:schemeClr val="bg1"/>
                </a:solidFill>
                <a:latin typeface="Arial" charset="0"/>
              </a:rPr>
            </a:br>
            <a:r>
              <a:rPr lang="en-US" sz="1000">
                <a:solidFill>
                  <a:schemeClr val="bg1"/>
                </a:solidFill>
                <a:latin typeface="Arial" charset="0"/>
              </a:rPr>
              <a:t>Lake Worth, FL</a:t>
            </a:r>
            <a:endParaRPr lang="en-US">
              <a:latin typeface="Arial" charset="0"/>
            </a:endParaRPr>
          </a:p>
        </p:txBody>
      </p:sp>
      <p:pic>
        <p:nvPicPr>
          <p:cNvPr id="307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0"/>
            <a:ext cx="5324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592433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21" name="Picture 9" descr="1a"/>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66035" y="163075"/>
            <a:ext cx="9210035" cy="615246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363083515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0" name="Picture 4" descr="2a"/>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41920" y="305859"/>
            <a:ext cx="9185920" cy="581562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178156055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Picture 3" descr="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887452" y="0"/>
            <a:ext cx="5001136" cy="690677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245814008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descr="8"/>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328863" y="274638"/>
            <a:ext cx="4486275" cy="5851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46307058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9" name="Picture 3" descr="7"/>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010930" y="0"/>
            <a:ext cx="4813407" cy="683707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338984948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5" name="Picture 3" descr="11"/>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835025" y="274638"/>
            <a:ext cx="7473950" cy="5851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19432283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00992861_bc54f353d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8165" y="-150655"/>
            <a:ext cx="6574118" cy="7008655"/>
          </a:xfrm>
          <a:prstGeom prst="rect">
            <a:avLst/>
          </a:prstGeom>
        </p:spPr>
      </p:pic>
      <p:sp>
        <p:nvSpPr>
          <p:cNvPr id="3" name="TextBox 2"/>
          <p:cNvSpPr txBox="1"/>
          <p:nvPr/>
        </p:nvSpPr>
        <p:spPr>
          <a:xfrm>
            <a:off x="0" y="0"/>
            <a:ext cx="2058827" cy="369332"/>
          </a:xfrm>
          <a:prstGeom prst="rect">
            <a:avLst/>
          </a:prstGeom>
          <a:noFill/>
        </p:spPr>
        <p:txBody>
          <a:bodyPr wrap="none" rtlCol="0">
            <a:spAutoFit/>
          </a:bodyPr>
          <a:lstStyle/>
          <a:p>
            <a:r>
              <a:rPr lang="en-US" dirty="0" smtClean="0">
                <a:solidFill>
                  <a:schemeClr val="bg1"/>
                </a:solidFill>
              </a:rPr>
              <a:t>Anxious Utopianism</a:t>
            </a:r>
            <a:endParaRPr lang="en-US" dirty="0">
              <a:solidFill>
                <a:schemeClr val="bg1"/>
              </a:solidFill>
            </a:endParaRPr>
          </a:p>
        </p:txBody>
      </p:sp>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ta_11_wystawa_archigram_003_bi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2146"/>
            <a:ext cx="9144000" cy="6436519"/>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03786451_29e261e23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3" y="0"/>
            <a:ext cx="9187134" cy="6816853"/>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5791200"/>
            <a:ext cx="7772400" cy="1143000"/>
          </a:xfrm>
        </p:spPr>
        <p:txBody>
          <a:bodyPr/>
          <a:lstStyle/>
          <a:p>
            <a:pPr algn="l" eaLnBrk="1" hangingPunct="1"/>
            <a:r>
              <a:rPr lang="en-US" sz="1000">
                <a:solidFill>
                  <a:schemeClr val="bg1"/>
                </a:solidFill>
                <a:latin typeface="Arial" charset="0"/>
              </a:rPr>
              <a:t>"TASK at the Former Federal </a:t>
            </a:r>
            <a:br>
              <a:rPr lang="en-US" sz="1000">
                <a:solidFill>
                  <a:schemeClr val="bg1"/>
                </a:solidFill>
                <a:latin typeface="Arial" charset="0"/>
              </a:rPr>
            </a:br>
            <a:r>
              <a:rPr lang="en-US" sz="1000">
                <a:solidFill>
                  <a:schemeClr val="bg1"/>
                </a:solidFill>
                <a:latin typeface="Arial" charset="0"/>
              </a:rPr>
              <a:t>Security Bank"</a:t>
            </a:r>
            <a:br>
              <a:rPr lang="en-US" sz="1000">
                <a:solidFill>
                  <a:schemeClr val="bg1"/>
                </a:solidFill>
                <a:latin typeface="Arial" charset="0"/>
              </a:rPr>
            </a:br>
            <a:r>
              <a:rPr lang="en-US" sz="1000">
                <a:solidFill>
                  <a:schemeClr val="bg1"/>
                </a:solidFill>
                <a:latin typeface="Arial" charset="0"/>
              </a:rPr>
              <a:t>2003</a:t>
            </a:r>
            <a:br>
              <a:rPr lang="en-US" sz="1000">
                <a:solidFill>
                  <a:schemeClr val="bg1"/>
                </a:solidFill>
                <a:latin typeface="Arial" charset="0"/>
              </a:rPr>
            </a:br>
            <a:r>
              <a:rPr lang="en-US" sz="1000">
                <a:solidFill>
                  <a:schemeClr val="bg1"/>
                </a:solidFill>
                <a:latin typeface="Arial" charset="0"/>
              </a:rPr>
              <a:t>January 31, 2003, 5 to 10pm </a:t>
            </a:r>
            <a:br>
              <a:rPr lang="en-US" sz="1000">
                <a:solidFill>
                  <a:schemeClr val="bg1"/>
                </a:solidFill>
                <a:latin typeface="Arial" charset="0"/>
              </a:rPr>
            </a:br>
            <a:r>
              <a:rPr lang="en-US" sz="1000">
                <a:solidFill>
                  <a:schemeClr val="bg1"/>
                </a:solidFill>
                <a:latin typeface="Arial" charset="0"/>
              </a:rPr>
              <a:t>with two short intermissions, </a:t>
            </a:r>
            <a:br>
              <a:rPr lang="en-US" sz="1000">
                <a:solidFill>
                  <a:schemeClr val="bg1"/>
                </a:solidFill>
                <a:latin typeface="Arial" charset="0"/>
              </a:rPr>
            </a:br>
            <a:r>
              <a:rPr lang="en-US" sz="1000">
                <a:solidFill>
                  <a:schemeClr val="bg1"/>
                </a:solidFill>
                <a:latin typeface="Arial" charset="0"/>
              </a:rPr>
              <a:t>Lake Worth, FL</a:t>
            </a:r>
            <a:endParaRPr lang="en-US">
              <a:latin typeface="Arial" charset="0"/>
            </a:endParaRPr>
          </a:p>
        </p:txBody>
      </p:sp>
      <p:pic>
        <p:nvPicPr>
          <p:cNvPr id="409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292100"/>
            <a:ext cx="7162800" cy="542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806217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5791200"/>
            <a:ext cx="7772400" cy="1143000"/>
          </a:xfrm>
        </p:spPr>
        <p:txBody>
          <a:bodyPr/>
          <a:lstStyle/>
          <a:p>
            <a:pPr algn="l" eaLnBrk="1" hangingPunct="1"/>
            <a:r>
              <a:rPr lang="en-US" sz="1000">
                <a:solidFill>
                  <a:schemeClr val="bg1"/>
                </a:solidFill>
                <a:latin typeface="Arial" charset="0"/>
              </a:rPr>
              <a:t>"TASK at the Former Federal </a:t>
            </a:r>
            <a:br>
              <a:rPr lang="en-US" sz="1000">
                <a:solidFill>
                  <a:schemeClr val="bg1"/>
                </a:solidFill>
                <a:latin typeface="Arial" charset="0"/>
              </a:rPr>
            </a:br>
            <a:r>
              <a:rPr lang="en-US" sz="1000">
                <a:solidFill>
                  <a:schemeClr val="bg1"/>
                </a:solidFill>
                <a:latin typeface="Arial" charset="0"/>
              </a:rPr>
              <a:t>Security Bank"</a:t>
            </a:r>
            <a:br>
              <a:rPr lang="en-US" sz="1000">
                <a:solidFill>
                  <a:schemeClr val="bg1"/>
                </a:solidFill>
                <a:latin typeface="Arial" charset="0"/>
              </a:rPr>
            </a:br>
            <a:r>
              <a:rPr lang="en-US" sz="1000">
                <a:solidFill>
                  <a:schemeClr val="bg1"/>
                </a:solidFill>
                <a:latin typeface="Arial" charset="0"/>
              </a:rPr>
              <a:t>2003</a:t>
            </a:r>
            <a:br>
              <a:rPr lang="en-US" sz="1000">
                <a:solidFill>
                  <a:schemeClr val="bg1"/>
                </a:solidFill>
                <a:latin typeface="Arial" charset="0"/>
              </a:rPr>
            </a:br>
            <a:r>
              <a:rPr lang="en-US" sz="1000">
                <a:solidFill>
                  <a:schemeClr val="bg1"/>
                </a:solidFill>
                <a:latin typeface="Arial" charset="0"/>
              </a:rPr>
              <a:t>January 31, 2003, 5 to 10pm </a:t>
            </a:r>
            <a:br>
              <a:rPr lang="en-US" sz="1000">
                <a:solidFill>
                  <a:schemeClr val="bg1"/>
                </a:solidFill>
                <a:latin typeface="Arial" charset="0"/>
              </a:rPr>
            </a:br>
            <a:r>
              <a:rPr lang="en-US" sz="1000">
                <a:solidFill>
                  <a:schemeClr val="bg1"/>
                </a:solidFill>
                <a:latin typeface="Arial" charset="0"/>
              </a:rPr>
              <a:t>with two short intermissions, </a:t>
            </a:r>
            <a:br>
              <a:rPr lang="en-US" sz="1000">
                <a:solidFill>
                  <a:schemeClr val="bg1"/>
                </a:solidFill>
                <a:latin typeface="Arial" charset="0"/>
              </a:rPr>
            </a:br>
            <a:r>
              <a:rPr lang="en-US" sz="1000">
                <a:solidFill>
                  <a:schemeClr val="bg1"/>
                </a:solidFill>
                <a:latin typeface="Arial" charset="0"/>
              </a:rPr>
              <a:t>Lake Worth, FL</a:t>
            </a:r>
            <a:endParaRPr lang="en-US">
              <a:latin typeface="Arial" charset="0"/>
            </a:endParaRPr>
          </a:p>
        </p:txBody>
      </p:sp>
      <p:pic>
        <p:nvPicPr>
          <p:cNvPr id="512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77800"/>
            <a:ext cx="7391400" cy="563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647794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task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76200"/>
            <a:ext cx="31750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4" descr="task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362200"/>
            <a:ext cx="31750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6" descr="task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76200"/>
            <a:ext cx="31750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7" descr="task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4724400"/>
            <a:ext cx="31750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9" descr="task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43000" y="2362200"/>
            <a:ext cx="31750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10" descr="task1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43000" y="4724400"/>
            <a:ext cx="3175000" cy="207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714514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2019675" y="3766357"/>
            <a:ext cx="4173964" cy="1477328"/>
          </a:xfrm>
          <a:prstGeom prst="rect">
            <a:avLst/>
          </a:prstGeom>
          <a:noFill/>
        </p:spPr>
        <p:txBody>
          <a:bodyPr wrap="none" rtlCol="0">
            <a:spAutoFit/>
          </a:bodyPr>
          <a:lstStyle/>
          <a:p>
            <a:r>
              <a:rPr lang="en-US" dirty="0" smtClean="0"/>
              <a:t>Andy Warhol</a:t>
            </a:r>
          </a:p>
          <a:p>
            <a:r>
              <a:rPr lang="en-US" dirty="0" smtClean="0"/>
              <a:t>pop artists, photography and performance</a:t>
            </a:r>
          </a:p>
          <a:p>
            <a:endParaRPr lang="en-US" dirty="0" smtClean="0"/>
          </a:p>
          <a:p>
            <a:r>
              <a:rPr lang="en-US" i="1" dirty="0" smtClean="0"/>
              <a:t>Exploding Plastic Inevitable </a:t>
            </a:r>
            <a:r>
              <a:rPr lang="en-US" dirty="0" smtClean="0"/>
              <a:t>1967</a:t>
            </a:r>
          </a:p>
          <a:p>
            <a:r>
              <a:rPr lang="en-US" dirty="0" smtClean="0"/>
              <a:t>Velvet Underground, </a:t>
            </a:r>
            <a:r>
              <a:rPr lang="en-US" dirty="0" err="1" smtClean="0"/>
              <a:t>Nico</a:t>
            </a:r>
            <a:r>
              <a:rPr lang="en-US" dirty="0" smtClean="0"/>
              <a:t>, Paul </a:t>
            </a:r>
            <a:r>
              <a:rPr lang="en-US" dirty="0" err="1" smtClean="0"/>
              <a:t>Morrisey</a:t>
            </a:r>
            <a:endParaRPr lang="en-US" dirty="0"/>
          </a:p>
        </p:txBody>
      </p:sp>
    </p:spTree>
    <p:extLst>
      <p:ext uri="{BB962C8B-B14F-4D97-AF65-F5344CB8AC3E}">
        <p14:creationId xmlns:p14="http://schemas.microsoft.com/office/powerpoint/2010/main" val="24056738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Content Placeholder 1" descr="warhol01.jpg"/>
          <p:cNvPicPr>
            <a:picLocks noGrp="1" noChangeAspect="1"/>
          </p:cNvPicPr>
          <p:nvPr>
            <p:ph idx="1"/>
          </p:nvPr>
        </p:nvPicPr>
        <p:blipFill>
          <a:blip r:embed="rId2">
            <a:extLst>
              <a:ext uri="{28A0092B-C50C-407E-A947-70E740481C1C}">
                <a14:useLocalDpi xmlns:a14="http://schemas.microsoft.com/office/drawing/2010/main" val="0"/>
              </a:ext>
            </a:extLst>
          </a:blip>
          <a:srcRect l="-34175" r="-34175"/>
          <a:stretch>
            <a:fillRect/>
          </a:stretch>
        </p:blipFill>
        <p:spPr>
          <a:xfrm>
            <a:off x="914400" y="-12700"/>
            <a:ext cx="9161463" cy="6870700"/>
          </a:xfrm>
        </p:spPr>
      </p:pic>
      <p:sp>
        <p:nvSpPr>
          <p:cNvPr id="11267" name="Subtitle 2"/>
          <p:cNvSpPr txBox="1">
            <a:spLocks/>
          </p:cNvSpPr>
          <p:nvPr/>
        </p:nvSpPr>
        <p:spPr bwMode="auto">
          <a:xfrm>
            <a:off x="914400" y="6365875"/>
            <a:ext cx="7315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spcBef>
                <a:spcPct val="20000"/>
              </a:spcBef>
              <a:buFont typeface="Arial" charset="0"/>
              <a:buNone/>
            </a:pPr>
            <a:r>
              <a:rPr lang="en-US" sz="1600">
                <a:solidFill>
                  <a:schemeClr val="bg1"/>
                </a:solidFill>
                <a:latin typeface="Calibri" charset="0"/>
              </a:rPr>
              <a:t>Andy Warhol</a:t>
            </a:r>
          </a:p>
        </p:txBody>
      </p:sp>
    </p:spTree>
    <p:extLst>
      <p:ext uri="{BB962C8B-B14F-4D97-AF65-F5344CB8AC3E}">
        <p14:creationId xmlns:p14="http://schemas.microsoft.com/office/powerpoint/2010/main" val="200577977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433" name="Picture 3" descr="Hoch-Cut_With_the_Kitchen_Knif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23825"/>
            <a:ext cx="5257800" cy="662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Rectangle 4"/>
          <p:cNvSpPr>
            <a:spLocks noChangeArrowheads="1"/>
          </p:cNvSpPr>
          <p:nvPr/>
        </p:nvSpPr>
        <p:spPr bwMode="auto">
          <a:xfrm>
            <a:off x="7391400" y="3962400"/>
            <a:ext cx="145007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latin typeface="Calibri" charset="0"/>
              </a:rPr>
              <a:t>Hannah </a:t>
            </a:r>
            <a:r>
              <a:rPr lang="en-US" dirty="0" err="1" smtClean="0">
                <a:latin typeface="Calibri" charset="0"/>
              </a:rPr>
              <a:t>Höch</a:t>
            </a:r>
            <a:endParaRPr lang="en-US" dirty="0" smtClean="0">
              <a:latin typeface="Calibri" charset="0"/>
            </a:endParaRPr>
          </a:p>
          <a:p>
            <a:r>
              <a:rPr lang="en-US" dirty="0" smtClean="0">
                <a:latin typeface="Calibri" charset="0"/>
              </a:rPr>
              <a:t>1919</a:t>
            </a:r>
            <a:endParaRPr lang="en-US" dirty="0">
              <a:latin typeface="Calibri" charset="0"/>
            </a:endParaRPr>
          </a:p>
        </p:txBody>
      </p:sp>
    </p:spTree>
    <p:extLst>
      <p:ext uri="{BB962C8B-B14F-4D97-AF65-F5344CB8AC3E}">
        <p14:creationId xmlns:p14="http://schemas.microsoft.com/office/powerpoint/2010/main" val="326540811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119</TotalTime>
  <Words>255</Words>
  <Application>Microsoft Macintosh PowerPoint</Application>
  <PresentationFormat>On-screen Show (4:3)</PresentationFormat>
  <Paragraphs>53</Paragraphs>
  <Slides>38</Slides>
  <Notes>12</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Default Theme</vt:lpstr>
      <vt:lpstr>PowerPoint Presentation</vt:lpstr>
      <vt:lpstr>"TASK at the Former Federal  Security Bank" 2003 January 31, 2003, 5 to 10pm  with two short intermissions,  Lake Worth, FL</vt:lpstr>
      <vt:lpstr>"TASK at the Former Federal  Security Bank" 2003 January 31, 2003, 5 to 10pm  with two short intermissions,  Lake Worth, FL</vt:lpstr>
      <vt:lpstr>"TASK at the Former Federal  Security Bank" 2003 January 31, 2003, 5 to 10pm  with two short intermissions,  Lake Worth, FL</vt:lpstr>
      <vt:lpstr>"TASK at the Former Federal  Security Bank" 2003 January 31, 2003, 5 to 10pm  with two short intermissions,  Lake Worth, FL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24</cp:revision>
  <dcterms:created xsi:type="dcterms:W3CDTF">2016-09-21T13:18:03Z</dcterms:created>
  <dcterms:modified xsi:type="dcterms:W3CDTF">2016-09-21T15:18:53Z</dcterms:modified>
</cp:coreProperties>
</file>